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74" r:id="rId4"/>
    <p:sldId id="281" r:id="rId5"/>
    <p:sldId id="272" r:id="rId6"/>
    <p:sldId id="284" r:id="rId7"/>
    <p:sldId id="287" r:id="rId8"/>
    <p:sldId id="288" r:id="rId9"/>
    <p:sldId id="289" r:id="rId10"/>
    <p:sldId id="290" r:id="rId11"/>
    <p:sldId id="291" r:id="rId12"/>
    <p:sldId id="265" r:id="rId13"/>
    <p:sldId id="292" r:id="rId14"/>
    <p:sldId id="303" r:id="rId15"/>
    <p:sldId id="294" r:id="rId16"/>
    <p:sldId id="295" r:id="rId17"/>
    <p:sldId id="307" r:id="rId18"/>
    <p:sldId id="308" r:id="rId19"/>
    <p:sldId id="296" r:id="rId20"/>
    <p:sldId id="297" r:id="rId21"/>
    <p:sldId id="298" r:id="rId22"/>
    <p:sldId id="299" r:id="rId23"/>
    <p:sldId id="305" r:id="rId24"/>
    <p:sldId id="304" r:id="rId25"/>
    <p:sldId id="300" r:id="rId26"/>
    <p:sldId id="302" r:id="rId27"/>
    <p:sldId id="301" r:id="rId28"/>
    <p:sldId id="30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1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383BF-52CC-49B1-A58C-B515106AC40A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92209-051C-446D-99AA-C2B319198E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10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последнее время наиболее актуально становится графическое оформление вертикальных поверхностей: в помещении и на улице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25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различных типах поверхностей: бетон, стекло, маркерное покрытие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05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Существуют различные технические решения : вручную, проецирование и специальные устройства, у каждого из них есть свои преимущества и недостатки каждого, представленные на слайде.</a:t>
            </a:r>
            <a:br>
              <a:rPr lang="ru-RU" dirty="0"/>
            </a:br>
            <a:r>
              <a:rPr lang="ru-RU" dirty="0"/>
              <a:t>Я решил остановиться на изучении специальных устройств</a:t>
            </a:r>
            <a:br>
              <a:rPr lang="ru-RU" dirty="0"/>
            </a:br>
            <a:r>
              <a:rPr lang="ru-RU" dirty="0"/>
              <a:t>Из них наиболее *перспективным является специальные устройства, и его аналоги будут рассмотрены далее.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DF379-ED7D-4EB0-8BF0-11123796720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12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качестве аналогов я рассмотрел два устройства </a:t>
            </a:r>
            <a:r>
              <a:rPr lang="ru-RU" dirty="0" err="1"/>
              <a:t>Мэйкланджео</a:t>
            </a:r>
            <a:r>
              <a:rPr lang="ru-RU" dirty="0"/>
              <a:t> и </a:t>
            </a:r>
            <a:r>
              <a:rPr lang="ru-RU" dirty="0" err="1"/>
              <a:t>Скрибит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613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Мэйкланджело</a:t>
            </a:r>
            <a:r>
              <a:rPr lang="ru-RU" dirty="0"/>
              <a:t> - это небольшой ЧПУ станок с тросовой механикой, который обладает точностью исполнения рисунка на листе формата А0, </a:t>
            </a:r>
          </a:p>
          <a:p>
            <a:r>
              <a:rPr lang="ru-RU" dirty="0"/>
              <a:t>но имеет медленную скорость работы, сложность масштабирования и возможность рисования только одним цветом, используя капиллярную</a:t>
            </a:r>
            <a:r>
              <a:rPr lang="ru-RU" baseline="0" dirty="0"/>
              <a:t> ручку.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310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Скрибит</a:t>
            </a:r>
            <a:r>
              <a:rPr lang="ru-RU" dirty="0"/>
              <a:t> - это тросовый робот, который работает от сети и предназначен для многоцветной печати на стенах в помещении. </a:t>
            </a:r>
          </a:p>
          <a:p>
            <a:r>
              <a:rPr lang="ru-RU" dirty="0"/>
              <a:t>Он может работать на области размером 2 на 2 метра и печатает фирменными маркерами </a:t>
            </a:r>
            <a:r>
              <a:rPr lang="ru-RU" dirty="0" err="1"/>
              <a:t>скрибит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10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воплощения прототипа в железе были выбраны следующие компоненты, потому что они выполняют минимальную функциональность для его реализации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82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Устройство - тросовый робот. </a:t>
            </a:r>
            <a:br>
              <a:rPr lang="ru-RU" dirty="0"/>
            </a:br>
            <a:r>
              <a:rPr lang="ru-RU" dirty="0"/>
              <a:t>Концы троса закрепляются на крепежном элементе, который может быть разным для разных поверхностей. </a:t>
            </a:r>
            <a:br>
              <a:rPr lang="ru-RU" dirty="0"/>
            </a:br>
            <a:r>
              <a:rPr lang="ru-RU" dirty="0"/>
              <a:t>Для маркерной доски, например, это специальный уголок-крепёж. Это обеспечивает простую установку устройства на различные поверхности. </a:t>
            </a:r>
            <a:br>
              <a:rPr lang="ru-RU" dirty="0"/>
            </a:br>
            <a:r>
              <a:rPr lang="ru-RU" dirty="0"/>
              <a:t>Концы троса закрепляются в верхней части рабочей области. </a:t>
            </a:r>
            <a:br>
              <a:rPr lang="ru-RU" dirty="0"/>
            </a:br>
            <a:r>
              <a:rPr lang="ru-RU" dirty="0"/>
              <a:t>Перемещается</a:t>
            </a:r>
            <a:r>
              <a:rPr lang="ru-RU" baseline="0" dirty="0"/>
              <a:t> </a:t>
            </a:r>
            <a:r>
              <a:rPr lang="ru-RU" dirty="0"/>
              <a:t>робот с помощью приводов с шкивами разматывает и сматывает тросы, что позволяет ему перемещаться по рабочей области.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DF379-ED7D-4EB0-8BF0-11123796720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87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3E5BE-1693-4B09-BC3D-681D5EE3B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961FF1-5C7C-4A6D-91AB-0463A3E14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699712-2319-4DFF-BB84-1F8343F20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42585A-0160-460E-BFFF-BC91B9F4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8C82EC-90B6-4803-8475-5CE582BB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84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249D4-E32C-479E-BCE9-23E7626A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FCC4F54-34F0-4B6A-9C8B-CE681B54F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6BC89-B787-4410-8A62-8D3A7399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38C9D3-53DD-4C18-8430-859A4BE25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FBB224-0E02-437F-9447-5BF52D46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95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E75E1E-0916-4FF5-8D8F-2A0D633F3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06578A-058A-45E5-A301-E6F28EB40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241798-AA01-41B6-B3A3-A126A1115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245641-C019-47C6-801A-F8F35556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C8B76F-4A0B-4A1A-B5CA-A26AFC6A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003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857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334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17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710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667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585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3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27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DBCBA-B679-44CD-9E89-0F23155D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BD868F-F9A5-410C-B09B-28448222F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D7C011-7306-4F72-A7DE-522A000D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7C821D-89B1-4708-B10A-6FFDBB8E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63576C-373A-4047-9277-58D27C71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639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608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56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4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721BC-97AE-4F19-A157-098B3DD6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D00C69-6587-4459-B985-D19B5C5ED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1B647B-A8C4-4163-9457-3BD0D9F7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4F3272-800D-4E2A-9D24-E9870E34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9AC57C-6031-4F00-B50F-46777D72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78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992D9-5AAA-443D-82C5-89346651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297135-5FBD-4FCF-A1E9-03BDFB471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57C3C0-D51A-4A21-9377-DF94B9E43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900D5D-7B52-4792-8A05-D28B9B0F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DE2F6-7B45-42B3-B40A-E45FBE7E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532E87-36D1-4F3A-8CB9-4C794A63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73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8AC448-A431-445B-96B7-6677144C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9ED3D6-E12F-49FD-9AE3-B8FF4A7E5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38785E7-7631-4E04-9F05-34E80568E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B224C1-A2BF-4390-8CC3-DE69931FC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CEB2F81-CC3E-458A-83F3-387EC511E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3ABEAEF-27F5-4EC3-A4E6-A1CD7BCF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001BB03-234C-4EBE-8940-0DA89888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90CD7D-940C-4867-883F-30CFF49C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63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B8B01-E78A-41DE-8CB2-028C2F00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C3E93DA-3A42-4325-8D00-25D2F4E1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ACB055-3B0C-4A95-888E-1544F199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8DCDCF-E515-4F52-BCFB-1A362D4E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10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3D687E6-C30B-406F-9EF1-82638C690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28C3E61-0C86-47E8-B484-0B778C8F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C185B8-BA06-42E2-A5B2-1CCCF71F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02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3A232-8341-431E-B4BF-F6CD0A0E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910F2-A3BB-4F00-819F-21DCABFB2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E6568A-1AD0-486F-AEBC-233DD9BC2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2DB550-44DB-407F-BE12-DA8555AE8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D98CBE-2CDC-474A-9155-DCE947F7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750073-EC8E-4CDA-9A33-91A1D3B6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81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6AA0D-2DA1-4DD9-B4E9-385D6AB2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41D79C-AD7C-4A77-B5CE-308CA66CE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40D0BB-7BDB-442C-914A-DE1F31FB9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487257-33F2-4296-A079-0708D298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99103F-7CD8-46E7-9C1E-0F0C6BDF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576474-BB0C-4BC8-9104-BA1DC927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27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69EE9-971F-41D4-AD62-D293C5D7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98C333-8B65-419E-9ECA-26083B2D2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3E18F-6EA1-4A0B-B20C-66E6ED0B3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9D917-198D-488E-939F-4164DBEBCBF6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832EF1-92E1-4CBD-BA5B-8EB1C2FDD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A2EDD7-EA26-44B5-9B58-B7DBCB1E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F2AD1-ACF5-4DBC-9F22-802F5C1C03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0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A3596-070B-4758-9FBC-ED750AEBC803}" type="datetimeFigureOut">
              <a:rPr lang="ru-RU" smtClean="0"/>
              <a:t>15.11.2024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3DA22-B08C-4C95-9836-67E0359B58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40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C5FA62-C195-48CA-A4B0-F020DB00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-906541"/>
            <a:ext cx="7315200" cy="79163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D3D8B-04DF-41DD-B299-D86FCBE8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3589"/>
            <a:ext cx="5568950" cy="1500188"/>
          </a:xfrm>
        </p:spPr>
        <p:txBody>
          <a:bodyPr>
            <a:normAutofit fontScale="90000"/>
          </a:bodyPr>
          <a:lstStyle/>
          <a:p>
            <a:r>
              <a:rPr lang="ru-RU" dirty="0"/>
              <a:t>Вертикальный тросовый плоттер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51ABD-3F9C-4B3C-9846-9D6C29780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450" y="4594224"/>
            <a:ext cx="5568950" cy="1658937"/>
          </a:xfrm>
        </p:spPr>
        <p:txBody>
          <a:bodyPr/>
          <a:lstStyle/>
          <a:p>
            <a:r>
              <a:rPr lang="ru-RU" dirty="0"/>
              <a:t>Автор проекта: Наумов Максим Геннадьевич, ученик 11 класса</a:t>
            </a:r>
          </a:p>
          <a:p>
            <a:r>
              <a:rPr lang="ru-RU" dirty="0"/>
              <a:t>Руководитель Сергеев Константин Юрьевич, учитель робототехники</a:t>
            </a:r>
          </a:p>
        </p:txBody>
      </p:sp>
    </p:spTree>
    <p:extLst>
      <p:ext uri="{BB962C8B-B14F-4D97-AF65-F5344CB8AC3E}">
        <p14:creationId xmlns:p14="http://schemas.microsoft.com/office/powerpoint/2010/main" val="6379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A43D566-AB30-4093-8889-CA86C0C9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0D02147-6C92-4784-AEA3-F5BB34CB5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Исследовать существующие решения</a:t>
            </a:r>
          </a:p>
          <a:p>
            <a:r>
              <a:rPr lang="ru-RU" dirty="0"/>
              <a:t>Изучить аналоги	</a:t>
            </a:r>
          </a:p>
          <a:p>
            <a:r>
              <a:rPr lang="ru-RU" dirty="0"/>
              <a:t>Выбор электронных компонентов</a:t>
            </a:r>
          </a:p>
          <a:p>
            <a:r>
              <a:rPr lang="ru-RU" dirty="0"/>
              <a:t>Разработка и сборка прототипа</a:t>
            </a:r>
          </a:p>
          <a:p>
            <a:r>
              <a:rPr lang="ru-RU" dirty="0"/>
              <a:t>Написание программного кода</a:t>
            </a:r>
          </a:p>
          <a:p>
            <a:r>
              <a:rPr lang="ru-RU" dirty="0"/>
              <a:t>Тестирование</a:t>
            </a:r>
          </a:p>
          <a:p>
            <a:r>
              <a:rPr lang="ru-RU" dirty="0"/>
              <a:t>Анализ недостатков</a:t>
            </a:r>
          </a:p>
          <a:p>
            <a:r>
              <a:rPr lang="ru-RU" dirty="0"/>
              <a:t>Изготовление улучшенного экземпляра</a:t>
            </a:r>
          </a:p>
          <a:p>
            <a:r>
              <a:rPr lang="ru-RU" dirty="0"/>
              <a:t>Апробация устройства и вывода</a:t>
            </a:r>
          </a:p>
          <a:p>
            <a:r>
              <a:rPr lang="ru-RU" dirty="0"/>
              <a:t>Анализировать перспективы разработки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836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5B9732-CD16-4764-86A0-D2A459D70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3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D35BA2F-8275-4A6A-BB45-1B9EF276E656}"/>
              </a:ext>
            </a:extLst>
          </p:cNvPr>
          <p:cNvSpPr/>
          <p:nvPr/>
        </p:nvSpPr>
        <p:spPr>
          <a:xfrm>
            <a:off x="4961831" y="1310544"/>
            <a:ext cx="1733549" cy="1012034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ysClr val="windowText" lastClr="000000"/>
                </a:solidFill>
              </a:rPr>
              <a:t>Энкодер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2E8BD-CC8D-479D-811F-C36F8085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911"/>
            <a:ext cx="12192000" cy="934781"/>
          </a:xfrm>
        </p:spPr>
        <p:txBody>
          <a:bodyPr>
            <a:normAutofit/>
          </a:bodyPr>
          <a:lstStyle/>
          <a:p>
            <a:r>
              <a:rPr lang="ru-RU" dirty="0"/>
              <a:t>Структурная схема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076F8982-2722-4D0F-996D-0430B1FDB9E9}"/>
              </a:ext>
            </a:extLst>
          </p:cNvPr>
          <p:cNvSpPr/>
          <p:nvPr/>
        </p:nvSpPr>
        <p:spPr>
          <a:xfrm>
            <a:off x="4995219" y="2911259"/>
            <a:ext cx="1472849" cy="1325564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ESP32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70158FB-BB60-4857-9409-B5AB2E82734E}"/>
              </a:ext>
            </a:extLst>
          </p:cNvPr>
          <p:cNvSpPr/>
          <p:nvPr/>
        </p:nvSpPr>
        <p:spPr>
          <a:xfrm>
            <a:off x="7262169" y="2911259"/>
            <a:ext cx="1962150" cy="1325564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ysClr val="windowText" lastClr="000000"/>
                </a:solidFill>
              </a:rPr>
              <a:t>Драйвер моторов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E10A356-7963-4613-A65A-CEF983EE265D}"/>
              </a:ext>
            </a:extLst>
          </p:cNvPr>
          <p:cNvSpPr/>
          <p:nvPr/>
        </p:nvSpPr>
        <p:spPr>
          <a:xfrm>
            <a:off x="7262169" y="4844039"/>
            <a:ext cx="1962150" cy="1012034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M</a:t>
            </a:r>
            <a:r>
              <a:rPr lang="ru-RU" sz="2800" dirty="0">
                <a:solidFill>
                  <a:sysClr val="windowText" lastClr="000000"/>
                </a:solidFill>
              </a:rPr>
              <a:t>отор</a:t>
            </a:r>
            <a:r>
              <a:rPr lang="en-US" sz="2800" dirty="0">
                <a:solidFill>
                  <a:sysClr val="windowText" lastClr="000000"/>
                </a:solidFill>
              </a:rPr>
              <a:t>-L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2448F50-1CE8-4E46-A56D-DF1E3689EA7D}"/>
              </a:ext>
            </a:extLst>
          </p:cNvPr>
          <p:cNvSpPr/>
          <p:nvPr/>
        </p:nvSpPr>
        <p:spPr>
          <a:xfrm>
            <a:off x="7262169" y="1292009"/>
            <a:ext cx="1962150" cy="1012034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M</a:t>
            </a:r>
            <a:r>
              <a:rPr lang="ru-RU" sz="2800" dirty="0">
                <a:solidFill>
                  <a:sysClr val="windowText" lastClr="000000"/>
                </a:solidFill>
              </a:rPr>
              <a:t>отор</a:t>
            </a:r>
            <a:r>
              <a:rPr lang="en-US" sz="2800" dirty="0">
                <a:solidFill>
                  <a:sysClr val="windowText" lastClr="000000"/>
                </a:solidFill>
              </a:rPr>
              <a:t>-R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3DBFA17-CDD9-4092-A349-850AEEB27849}"/>
              </a:ext>
            </a:extLst>
          </p:cNvPr>
          <p:cNvSpPr/>
          <p:nvPr/>
        </p:nvSpPr>
        <p:spPr>
          <a:xfrm>
            <a:off x="5038082" y="4845626"/>
            <a:ext cx="1733549" cy="1012034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ysClr val="windowText" lastClr="000000"/>
                </a:solidFill>
              </a:rPr>
              <a:t>Энкодер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FE893FE-E1B5-4F29-AEA7-06009E989BD0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6695380" y="1798026"/>
            <a:ext cx="566789" cy="185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3B78F1D-C918-49F5-B87B-FB6FA414004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6468068" y="3574041"/>
            <a:ext cx="7941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D857473-0B23-4F80-8300-2B03AB71FD0A}"/>
              </a:ext>
            </a:extLst>
          </p:cNvPr>
          <p:cNvCxnSpPr>
            <a:cxnSpLocks/>
            <a:stCxn id="6" idx="1"/>
            <a:endCxn id="9" idx="3"/>
          </p:cNvCxnSpPr>
          <p:nvPr/>
        </p:nvCxnSpPr>
        <p:spPr>
          <a:xfrm flipH="1">
            <a:off x="6771631" y="5350056"/>
            <a:ext cx="490538" cy="15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B8D8277-F1C9-4A5C-8FA0-28F92690A36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243244" y="4236823"/>
            <a:ext cx="0" cy="6072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6FBF671-31AA-48D0-8D62-EDBD7A1127AD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8243244" y="2304043"/>
            <a:ext cx="0" cy="6072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9F9F9095-1784-4DDA-9D26-F8A0C053366C}"/>
              </a:ext>
            </a:extLst>
          </p:cNvPr>
          <p:cNvSpPr/>
          <p:nvPr/>
        </p:nvSpPr>
        <p:spPr>
          <a:xfrm>
            <a:off x="2395318" y="1310544"/>
            <a:ext cx="1733549" cy="1012034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ysClr val="windowText" lastClr="000000"/>
                </a:solidFill>
              </a:rPr>
              <a:t>Энкодер</a:t>
            </a:r>
            <a:r>
              <a:rPr lang="en-US" sz="2800" dirty="0">
                <a:solidFill>
                  <a:sysClr val="windowText" lastClr="000000"/>
                </a:solidFill>
              </a:rPr>
              <a:t>-</a:t>
            </a:r>
            <a:r>
              <a:rPr lang="ru-RU" sz="2800" dirty="0">
                <a:solidFill>
                  <a:sysClr val="windowText" lastClr="000000"/>
                </a:solidFill>
              </a:rPr>
              <a:t>Кнопка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A16049B7-C0B5-4DC0-B885-032D3608C1D3}"/>
              </a:ext>
            </a:extLst>
          </p:cNvPr>
          <p:cNvCxnSpPr>
            <a:cxnSpLocks/>
            <a:stCxn id="4" idx="0"/>
            <a:endCxn id="26" idx="3"/>
          </p:cNvCxnSpPr>
          <p:nvPr/>
        </p:nvCxnSpPr>
        <p:spPr>
          <a:xfrm flipH="1" flipV="1">
            <a:off x="4128867" y="1816561"/>
            <a:ext cx="1602777" cy="10946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965E32A-4B7E-4C07-9473-9FBD7FB5307A}"/>
              </a:ext>
            </a:extLst>
          </p:cNvPr>
          <p:cNvSpPr/>
          <p:nvPr/>
        </p:nvSpPr>
        <p:spPr>
          <a:xfrm>
            <a:off x="2395319" y="4844039"/>
            <a:ext cx="1733549" cy="1012034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ysClr val="windowText" lastClr="000000"/>
                </a:solidFill>
              </a:rPr>
              <a:t>Дисплей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7D460D0C-FA1D-4B01-9400-5BC9A56F2FA8}"/>
              </a:ext>
            </a:extLst>
          </p:cNvPr>
          <p:cNvCxnSpPr>
            <a:cxnSpLocks/>
            <a:stCxn id="4" idx="2"/>
            <a:endCxn id="21" idx="3"/>
          </p:cNvCxnSpPr>
          <p:nvPr/>
        </p:nvCxnSpPr>
        <p:spPr>
          <a:xfrm flipH="1">
            <a:off x="4128868" y="4236823"/>
            <a:ext cx="1602776" cy="11132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D1A78CB6-BA22-45EA-8C50-1BACAE66BA71}"/>
              </a:ext>
            </a:extLst>
          </p:cNvPr>
          <p:cNvSpPr/>
          <p:nvPr/>
        </p:nvSpPr>
        <p:spPr>
          <a:xfrm>
            <a:off x="2323071" y="3068024"/>
            <a:ext cx="1878046" cy="1012034"/>
          </a:xfrm>
          <a:prstGeom prst="round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ysClr val="windowText" lastClr="000000"/>
                </a:solidFill>
              </a:rPr>
              <a:t>Механизм печати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B5F538F-CB6B-475C-8253-4D5C2C860633}"/>
              </a:ext>
            </a:extLst>
          </p:cNvPr>
          <p:cNvCxnSpPr>
            <a:cxnSpLocks/>
            <a:stCxn id="4" idx="1"/>
            <a:endCxn id="32" idx="3"/>
          </p:cNvCxnSpPr>
          <p:nvPr/>
        </p:nvCxnSpPr>
        <p:spPr>
          <a:xfrm flipH="1">
            <a:off x="4201117" y="3574041"/>
            <a:ext cx="79410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4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ED2F7-6F26-43DB-B38E-E8C8C1FA6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00000"/>
          </a:xfrm>
          <a:solidFill>
            <a:srgbClr val="5FD3B3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Принцип работы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08D1C421-150D-4605-BAA6-00F0BC68EC7D}"/>
              </a:ext>
            </a:extLst>
          </p:cNvPr>
          <p:cNvSpPr/>
          <p:nvPr/>
        </p:nvSpPr>
        <p:spPr>
          <a:xfrm>
            <a:off x="968855" y="1335062"/>
            <a:ext cx="9678573" cy="67243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/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53FD8-4C0C-4DD8-A5DB-193F87062D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948">
            <a:off x="6101395" y="3325585"/>
            <a:ext cx="2256924" cy="2227834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B5B261E-7D17-490D-9ED4-83019E0C09D7}"/>
              </a:ext>
            </a:extLst>
          </p:cNvPr>
          <p:cNvCxnSpPr>
            <a:cxnSpLocks/>
          </p:cNvCxnSpPr>
          <p:nvPr/>
        </p:nvCxnSpPr>
        <p:spPr>
          <a:xfrm flipH="1" flipV="1">
            <a:off x="1390655" y="1743081"/>
            <a:ext cx="5606344" cy="1890099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9D2C9C-887C-41E1-A685-AFC07D732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67" y="1134565"/>
            <a:ext cx="1134564" cy="11429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F37A9C-A29C-45CC-B368-0BC2B5CC7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00669" y="1138782"/>
            <a:ext cx="1134564" cy="1142999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587628C-0586-4BAF-A488-DA5EC1893F13}"/>
              </a:ext>
            </a:extLst>
          </p:cNvPr>
          <p:cNvCxnSpPr>
            <a:cxnSpLocks/>
          </p:cNvCxnSpPr>
          <p:nvPr/>
        </p:nvCxnSpPr>
        <p:spPr>
          <a:xfrm flipV="1">
            <a:off x="7421880" y="1743081"/>
            <a:ext cx="2846071" cy="180255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9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CCA9E-5946-4187-8E1B-4284698F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361E0E-678D-48A7-90F6-12B3DF8E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(фото и видео испытаний пока не удалось скачать с облака)</a:t>
            </a:r>
          </a:p>
        </p:txBody>
      </p:sp>
    </p:spTree>
    <p:extLst>
      <p:ext uri="{BB962C8B-B14F-4D97-AF65-F5344CB8AC3E}">
        <p14:creationId xmlns:p14="http://schemas.microsoft.com/office/powerpoint/2010/main" val="34155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58778-17D6-477D-9E31-A6D22A2F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39168" cy="729049"/>
          </a:xfrm>
        </p:spPr>
        <p:txBody>
          <a:bodyPr/>
          <a:lstStyle/>
          <a:p>
            <a:r>
              <a:rPr lang="en-US" dirty="0"/>
              <a:t>Plotter Studio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F0415EA-D85B-4BD6-95D5-9AB45AE02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9049"/>
            <a:ext cx="10901234" cy="61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2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4FBBB-90C7-44C8-A62A-BA5852DB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0620"/>
            <a:ext cx="12191999" cy="696223"/>
          </a:xfrm>
        </p:spPr>
        <p:txBody>
          <a:bodyPr>
            <a:normAutofit fontScale="90000"/>
          </a:bodyPr>
          <a:lstStyle/>
          <a:p>
            <a:r>
              <a:rPr lang="ru-RU" sz="5400" dirty="0">
                <a:latin typeface="Bahnschrift Light" panose="020B0502040204020203" pitchFamily="34" charset="0"/>
              </a:rPr>
              <a:t>Выходной файл</a:t>
            </a:r>
            <a:r>
              <a:rPr lang="en-US" sz="5400" dirty="0">
                <a:latin typeface="Bahnschrift Light" panose="020B0502040204020203" pitchFamily="34" charset="0"/>
              </a:rPr>
              <a:t> </a:t>
            </a:r>
            <a:r>
              <a:rPr lang="ru-RU" sz="5400" dirty="0">
                <a:latin typeface="Bahnschrift Light" panose="020B0502040204020203" pitchFamily="34" charset="0"/>
              </a:rPr>
              <a:t>и</a:t>
            </a:r>
            <a:r>
              <a:rPr lang="en-US" sz="5400" dirty="0">
                <a:latin typeface="Bahnschrift Light" panose="020B0502040204020203" pitchFamily="34" charset="0"/>
              </a:rPr>
              <a:t> </a:t>
            </a:r>
            <a:r>
              <a:rPr lang="ru-RU" sz="5400" dirty="0">
                <a:latin typeface="Bahnschrift Light" panose="020B0502040204020203" pitchFamily="34" charset="0"/>
              </a:rPr>
              <a:t>инструкции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06B901C-5B6B-4CE0-A4D0-BC74BD910E57}"/>
              </a:ext>
            </a:extLst>
          </p:cNvPr>
          <p:cNvGrpSpPr/>
          <p:nvPr/>
        </p:nvGrpSpPr>
        <p:grpSpPr>
          <a:xfrm>
            <a:off x="1" y="896843"/>
            <a:ext cx="12191999" cy="3288603"/>
            <a:chOff x="1" y="1359559"/>
            <a:chExt cx="12191999" cy="373440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44E62A8-AA7D-493F-8DA0-C0EEF6F2C5D4}"/>
                </a:ext>
              </a:extLst>
            </p:cNvPr>
            <p:cNvSpPr/>
            <p:nvPr/>
          </p:nvSpPr>
          <p:spPr>
            <a:xfrm>
              <a:off x="1" y="1359559"/>
              <a:ext cx="12191999" cy="319420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4680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000" dirty="0">
                  <a:latin typeface="Consolas" panose="020B0609020204030204" pitchFamily="49" charset="0"/>
                </a:rPr>
                <a:t> </a:t>
              </a:r>
              <a:r>
                <a:rPr lang="ru-RU" sz="2000" i="1" dirty="0">
                  <a:latin typeface="Consolas" panose="020B0609020204030204" pitchFamily="49" charset="0"/>
                </a:rPr>
                <a:t>[1B] </a:t>
              </a:r>
              <a:r>
                <a:rPr lang="ru-RU" sz="2000" dirty="0">
                  <a:latin typeface="Consolas" panose="020B0609020204030204" pitchFamily="49" charset="0"/>
                </a:rPr>
                <a:t>plotter::</a:t>
              </a:r>
              <a:r>
                <a:rPr lang="ru-RU" sz="2000" b="1" dirty="0">
                  <a:latin typeface="Consolas" panose="020B0609020204030204" pitchFamily="49" charset="0"/>
                </a:rPr>
                <a:t>quit</a:t>
              </a:r>
              <a:r>
                <a:rPr lang="ru-RU" sz="2000" i="1" dirty="0">
                  <a:latin typeface="Consolas" panose="020B0609020204030204" pitchFamily="49" charset="0"/>
                </a:rPr>
                <a:t>@0</a:t>
              </a:r>
              <a:r>
                <a:rPr lang="ru-RU" sz="2000" dirty="0">
                  <a:latin typeface="Consolas" panose="020B0609020204030204" pitchFamily="49" charset="0"/>
                </a:rPr>
                <a:t> ()</a:t>
              </a:r>
            </a:p>
            <a:p>
              <a:pPr>
                <a:lnSpc>
                  <a:spcPct val="150000"/>
                </a:lnSpc>
              </a:pPr>
              <a:r>
                <a:rPr lang="ru-RU" sz="2000" dirty="0">
                  <a:latin typeface="Consolas" panose="020B0609020204030204" pitchFamily="49" charset="0"/>
                </a:rPr>
                <a:t> </a:t>
              </a:r>
              <a:r>
                <a:rPr lang="ru-RU" sz="2000" i="1" dirty="0">
                  <a:latin typeface="Consolas" panose="020B0609020204030204" pitchFamily="49" charset="0"/>
                </a:rPr>
                <a:t>[3B] </a:t>
              </a:r>
              <a:r>
                <a:rPr lang="ru-RU" sz="2000" dirty="0">
                  <a:latin typeface="Consolas" panose="020B0609020204030204" pitchFamily="49" charset="0"/>
                </a:rPr>
                <a:t>plotter::</a:t>
              </a:r>
              <a:r>
                <a:rPr lang="ru-RU" sz="2000" b="1" dirty="0">
                  <a:latin typeface="Consolas" panose="020B0609020204030204" pitchFamily="49" charset="0"/>
                </a:rPr>
                <a:t>delay_ms</a:t>
              </a:r>
              <a:r>
                <a:rPr lang="ru-RU" sz="2000" i="1" dirty="0">
                  <a:latin typeface="Consolas" panose="020B0609020204030204" pitchFamily="49" charset="0"/>
                </a:rPr>
                <a:t>@1</a:t>
              </a:r>
              <a:r>
                <a:rPr lang="ru-RU" sz="2000" dirty="0">
                  <a:latin typeface="Consolas" panose="020B0609020204030204" pitchFamily="49" charset="0"/>
                </a:rPr>
                <a:t> (std::u16)</a:t>
              </a:r>
            </a:p>
            <a:p>
              <a:pPr>
                <a:lnSpc>
                  <a:spcPct val="150000"/>
                </a:lnSpc>
              </a:pPr>
              <a:r>
                <a:rPr lang="ru-RU" sz="2000" dirty="0">
                  <a:latin typeface="Consolas" panose="020B0609020204030204" pitchFamily="49" charset="0"/>
                </a:rPr>
                <a:t> </a:t>
              </a:r>
              <a:r>
                <a:rPr lang="ru-RU" sz="2000" i="1" dirty="0">
                  <a:latin typeface="Consolas" panose="020B0609020204030204" pitchFamily="49" charset="0"/>
                </a:rPr>
                <a:t>[2B] </a:t>
              </a:r>
              <a:r>
                <a:rPr lang="ru-RU" sz="2000" dirty="0">
                  <a:latin typeface="Consolas" panose="020B0609020204030204" pitchFamily="49" charset="0"/>
                </a:rPr>
                <a:t>plotter::</a:t>
              </a:r>
              <a:r>
                <a:rPr lang="ru-RU" sz="2000" b="1" dirty="0">
                  <a:latin typeface="Consolas" panose="020B0609020204030204" pitchFamily="49" charset="0"/>
                </a:rPr>
                <a:t>set_speed</a:t>
              </a:r>
              <a:r>
                <a:rPr lang="ru-RU" sz="2000" i="1" dirty="0">
                  <a:latin typeface="Consolas" panose="020B0609020204030204" pitchFamily="49" charset="0"/>
                </a:rPr>
                <a:t>@2</a:t>
              </a:r>
              <a:r>
                <a:rPr lang="ru-RU" sz="2000" dirty="0">
                  <a:latin typeface="Consolas" panose="020B0609020204030204" pitchFamily="49" charset="0"/>
                </a:rPr>
                <a:t> (std::</a:t>
              </a:r>
              <a:r>
                <a:rPr lang="en-US" sz="2000" dirty="0">
                  <a:latin typeface="Consolas" panose="020B0609020204030204" pitchFamily="49" charset="0"/>
                </a:rPr>
                <a:t>u</a:t>
              </a:r>
              <a:r>
                <a:rPr lang="ru-RU" sz="2000" dirty="0">
                  <a:latin typeface="Consolas" panose="020B0609020204030204" pitchFamily="49" charset="0"/>
                </a:rPr>
                <a:t>8)</a:t>
              </a:r>
            </a:p>
            <a:p>
              <a:pPr>
                <a:lnSpc>
                  <a:spcPct val="150000"/>
                </a:lnSpc>
              </a:pPr>
              <a:r>
                <a:rPr lang="ru-RU" sz="2000" dirty="0">
                  <a:latin typeface="Consolas" panose="020B0609020204030204" pitchFamily="49" charset="0"/>
                </a:rPr>
                <a:t> </a:t>
              </a:r>
              <a:r>
                <a:rPr lang="ru-RU" sz="2000" i="1" dirty="0">
                  <a:latin typeface="Consolas" panose="020B0609020204030204" pitchFamily="49" charset="0"/>
                </a:rPr>
                <a:t>[2B] </a:t>
              </a:r>
              <a:r>
                <a:rPr lang="ru-RU" sz="2000" dirty="0">
                  <a:latin typeface="Consolas" panose="020B0609020204030204" pitchFamily="49" charset="0"/>
                </a:rPr>
                <a:t>plotter::</a:t>
              </a:r>
              <a:r>
                <a:rPr lang="ru-RU" sz="2000" b="1" dirty="0">
                  <a:latin typeface="Consolas" panose="020B0609020204030204" pitchFamily="49" charset="0"/>
                </a:rPr>
                <a:t>set_progress</a:t>
              </a:r>
              <a:r>
                <a:rPr lang="ru-RU" sz="2000" i="1" dirty="0">
                  <a:latin typeface="Consolas" panose="020B0609020204030204" pitchFamily="49" charset="0"/>
                </a:rPr>
                <a:t>@3</a:t>
              </a:r>
              <a:r>
                <a:rPr lang="ru-RU" sz="2000" dirty="0">
                  <a:latin typeface="Consolas" panose="020B0609020204030204" pitchFamily="49" charset="0"/>
                </a:rPr>
                <a:t> (std::u8)</a:t>
              </a:r>
            </a:p>
            <a:p>
              <a:pPr>
                <a:lnSpc>
                  <a:spcPct val="150000"/>
                </a:lnSpc>
              </a:pPr>
              <a:r>
                <a:rPr lang="ru-RU" sz="2000" dirty="0">
                  <a:latin typeface="Consolas" panose="020B0609020204030204" pitchFamily="49" charset="0"/>
                </a:rPr>
                <a:t> </a:t>
              </a:r>
              <a:r>
                <a:rPr lang="ru-RU" sz="2000" i="1" dirty="0">
                  <a:latin typeface="Consolas" panose="020B0609020204030204" pitchFamily="49" charset="0"/>
                </a:rPr>
                <a:t>[5B] </a:t>
              </a:r>
              <a:r>
                <a:rPr lang="ru-RU" sz="2000" dirty="0">
                  <a:latin typeface="Consolas" panose="020B0609020204030204" pitchFamily="49" charset="0"/>
                </a:rPr>
                <a:t>plotter::</a:t>
              </a:r>
              <a:r>
                <a:rPr lang="ru-RU" sz="2000" b="1" dirty="0">
                  <a:latin typeface="Consolas" panose="020B0609020204030204" pitchFamily="49" charset="0"/>
                </a:rPr>
                <a:t>set_position</a:t>
              </a:r>
              <a:r>
                <a:rPr lang="ru-RU" sz="2000" i="1" dirty="0">
                  <a:latin typeface="Consolas" panose="020B0609020204030204" pitchFamily="49" charset="0"/>
                </a:rPr>
                <a:t>@4</a:t>
              </a:r>
              <a:r>
                <a:rPr lang="ru-RU" sz="2000" dirty="0">
                  <a:latin typeface="Consolas" panose="020B0609020204030204" pitchFamily="49" charset="0"/>
                </a:rPr>
                <a:t> (std::i16, std::i16)</a:t>
              </a:r>
            </a:p>
            <a:p>
              <a:pPr>
                <a:lnSpc>
                  <a:spcPct val="150000"/>
                </a:lnSpc>
              </a:pPr>
              <a:r>
                <a:rPr lang="ru-RU" sz="2000" dirty="0">
                  <a:latin typeface="Consolas" panose="020B0609020204030204" pitchFamily="49" charset="0"/>
                </a:rPr>
                <a:t> </a:t>
              </a:r>
              <a:r>
                <a:rPr lang="ru-RU" sz="2000" i="1" dirty="0">
                  <a:latin typeface="Consolas" panose="020B0609020204030204" pitchFamily="49" charset="0"/>
                </a:rPr>
                <a:t>[2B] </a:t>
              </a:r>
              <a:r>
                <a:rPr lang="ru-RU" sz="2000" dirty="0">
                  <a:latin typeface="Consolas" panose="020B0609020204030204" pitchFamily="49" charset="0"/>
                </a:rPr>
                <a:t>plotter::</a:t>
              </a:r>
              <a:r>
                <a:rPr lang="ru-RU" sz="2000" b="1" dirty="0">
                  <a:latin typeface="Consolas" panose="020B0609020204030204" pitchFamily="49" charset="0"/>
                </a:rPr>
                <a:t>set_active_tool</a:t>
              </a:r>
              <a:r>
                <a:rPr lang="ru-RU" sz="2000" i="1" dirty="0">
                  <a:latin typeface="Consolas" panose="020B0609020204030204" pitchFamily="49" charset="0"/>
                </a:rPr>
                <a:t>@5</a:t>
              </a:r>
              <a:r>
                <a:rPr lang="ru-RU" sz="2000" dirty="0">
                  <a:latin typeface="Consolas" panose="020B0609020204030204" pitchFamily="49" charset="0"/>
                </a:rPr>
                <a:t> (std::u8)</a:t>
              </a:r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F0018EE4-5B73-4111-A4AD-BE5D51B22AA0}"/>
                </a:ext>
              </a:extLst>
            </p:cNvPr>
            <p:cNvSpPr/>
            <p:nvPr/>
          </p:nvSpPr>
          <p:spPr>
            <a:xfrm>
              <a:off x="914399" y="1916775"/>
              <a:ext cx="2699656" cy="2047869"/>
            </a:xfrm>
            <a:prstGeom prst="roundRect">
              <a:avLst>
                <a:gd name="adj" fmla="val 3148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6600" dirty="0">
                  <a:solidFill>
                    <a:prstClr val="black"/>
                  </a:solidFill>
                  <a:latin typeface="Arial Rounded MT Bold" panose="020F0704030504030204" pitchFamily="34" charset="0"/>
                </a:rPr>
                <a:t>.BLC</a:t>
              </a:r>
              <a:endParaRPr lang="ru-RU" sz="6600" dirty="0">
                <a:solidFill>
                  <a:prstClr val="black"/>
                </a:solidFill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4B125200-7EB7-4AD1-95C8-C9BFF0D6346A}"/>
                </a:ext>
              </a:extLst>
            </p:cNvPr>
            <p:cNvSpPr/>
            <p:nvPr/>
          </p:nvSpPr>
          <p:spPr>
            <a:xfrm>
              <a:off x="1185649" y="4724633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ru-RU" dirty="0"/>
            </a:p>
          </p:txBody>
        </p:sp>
      </p:grp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CAE431D-98C7-4859-8975-43A4D63EEB1D}"/>
              </a:ext>
            </a:extLst>
          </p:cNvPr>
          <p:cNvSpPr txBox="1">
            <a:spLocks/>
          </p:cNvSpPr>
          <p:nvPr/>
        </p:nvSpPr>
        <p:spPr>
          <a:xfrm>
            <a:off x="232230" y="4185446"/>
            <a:ext cx="12191999" cy="1253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Двоичный файл с формата «Byte Lang Compiled» представляет собой специальный набор инструкций для плоттера, известный как байт-код, который интерпретируется плоттером во время печати.</a:t>
            </a:r>
            <a:br>
              <a:rPr lang="ru-RU" sz="2000" dirty="0"/>
            </a:br>
            <a:endParaRPr lang="ru-RU" sz="2000" dirty="0"/>
          </a:p>
          <a:p>
            <a:r>
              <a:rPr lang="ru-RU" sz="2000" dirty="0"/>
              <a:t>Этот формат файла позволяет значительно сократить время его создания и, в целом, имеет меньший размер, чем текстовый </a:t>
            </a:r>
            <a:r>
              <a:rPr lang="en-US" sz="2000" dirty="0"/>
              <a:t>g-code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705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E106B1-A3D0-4A38-97E2-46D772F2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1" r="1"/>
          <a:stretch/>
        </p:blipFill>
        <p:spPr>
          <a:xfrm>
            <a:off x="0" y="0"/>
            <a:ext cx="7068065" cy="341144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F1264B-0D14-4DA0-AD63-F829889AF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61" b="31521"/>
          <a:stretch/>
        </p:blipFill>
        <p:spPr>
          <a:xfrm>
            <a:off x="0" y="3824571"/>
            <a:ext cx="4710017" cy="30334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9D4655-7CBA-4084-A3F2-6F5F937F8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64"/>
          <a:stretch/>
        </p:blipFill>
        <p:spPr>
          <a:xfrm>
            <a:off x="7481983" y="1904309"/>
            <a:ext cx="4710017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CCC823-D7CE-4DAB-A761-76B6BC2D1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404" y="-1100184"/>
            <a:ext cx="9849996" cy="94599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BD20C-B17D-4BD8-AB51-5ABF6FB7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устройства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12293B-C9D1-4151-8976-8A6DB4483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286000"/>
            <a:ext cx="3768072" cy="37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6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6F6F4-FE7C-4863-89C0-CF50BF79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 печати маркерами с 2 цветами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600AD7-78D4-4CA4-903E-748872D6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02" y="1942770"/>
            <a:ext cx="4267796" cy="47250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832C5-780C-41C5-A735-82FD3464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621" y="1790348"/>
            <a:ext cx="494416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C4D631-438A-4AE8-ACEE-37918908316D}"/>
              </a:ext>
            </a:extLst>
          </p:cNvPr>
          <p:cNvSpPr/>
          <p:nvPr/>
        </p:nvSpPr>
        <p:spPr>
          <a:xfrm>
            <a:off x="-3163" y="893748"/>
            <a:ext cx="8089841" cy="22214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E65F2-CA91-449F-BBA1-B3ECDFAD0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3" t="17581" r="2117" b="8111"/>
          <a:stretch/>
        </p:blipFill>
        <p:spPr>
          <a:xfrm>
            <a:off x="6318" y="2871589"/>
            <a:ext cx="8083520" cy="398641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908812-27AB-4325-AE4D-F6080838ADB2}"/>
              </a:ext>
            </a:extLst>
          </p:cNvPr>
          <p:cNvSpPr/>
          <p:nvPr/>
        </p:nvSpPr>
        <p:spPr>
          <a:xfrm>
            <a:off x="70273" y="1005506"/>
            <a:ext cx="8013244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ru-RU" sz="3600" dirty="0">
                <a:latin typeface="Bahnschrift Light" panose="020B0502040204020203" pitchFamily="34" charset="0"/>
              </a:rPr>
              <a:t>Графическое оформление больших вертикальных поверхностей широко применяется в дизайне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F280404-5937-44DF-9370-FEC87B56A068}"/>
              </a:ext>
            </a:extLst>
          </p:cNvPr>
          <p:cNvSpPr/>
          <p:nvPr/>
        </p:nvSpPr>
        <p:spPr>
          <a:xfrm>
            <a:off x="3160" y="-6251"/>
            <a:ext cx="8080357" cy="900000"/>
          </a:xfrm>
          <a:prstGeom prst="rect">
            <a:avLst/>
          </a:prstGeom>
          <a:solidFill>
            <a:srgbClr val="5F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Актуальность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6DDE33-3C31-4A72-8787-B635FF548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3" t="91" r="15865" b="-91"/>
          <a:stretch/>
        </p:blipFill>
        <p:spPr>
          <a:xfrm>
            <a:off x="8083517" y="-1658"/>
            <a:ext cx="4138633" cy="6859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BC4F8-6C21-4393-A5BE-E4B23299F325}"/>
              </a:ext>
            </a:extLst>
          </p:cNvPr>
          <p:cNvSpPr txBox="1"/>
          <p:nvPr/>
        </p:nvSpPr>
        <p:spPr>
          <a:xfrm rot="21238098">
            <a:off x="3970170" y="5825224"/>
            <a:ext cx="7425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3.2 м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/>
        </p:nvCxnSpPr>
        <p:spPr>
          <a:xfrm>
            <a:off x="8419722" y="943637"/>
            <a:ext cx="1" cy="5406209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ABC4F8-6C21-4393-A5BE-E4B23299F325}"/>
              </a:ext>
            </a:extLst>
          </p:cNvPr>
          <p:cNvSpPr txBox="1"/>
          <p:nvPr/>
        </p:nvSpPr>
        <p:spPr>
          <a:xfrm>
            <a:off x="8147051" y="493638"/>
            <a:ext cx="54534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3C6E1"/>
                </a:solidFill>
                <a:latin typeface="Bahnschrift SemiBold" panose="020B0502040204020203" pitchFamily="34" charset="0"/>
              </a:rPr>
              <a:t>7 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9365" y="443749"/>
            <a:ext cx="113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3200" dirty="0">
              <a:latin typeface="Bahnschrift SemiBold" panose="020B0502040204020203" pitchFamily="34" charset="0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A2D7D0C7-370E-4237-8086-58706129AADB}"/>
              </a:ext>
            </a:extLst>
          </p:cNvPr>
          <p:cNvCxnSpPr/>
          <p:nvPr/>
        </p:nvCxnSpPr>
        <p:spPr>
          <a:xfrm flipV="1">
            <a:off x="556260" y="5897880"/>
            <a:ext cx="6713220" cy="861060"/>
          </a:xfrm>
          <a:prstGeom prst="line">
            <a:avLst/>
          </a:prstGeom>
          <a:ln w="57150">
            <a:gradFill>
              <a:gsLst>
                <a:gs pos="23000">
                  <a:srgbClr val="3AA6D0">
                    <a:lumMod val="39000"/>
                    <a:lumOff val="61000"/>
                  </a:srgbClr>
                </a:gs>
                <a:gs pos="45000">
                  <a:schemeClr val="accent1">
                    <a:lumMod val="5000"/>
                    <a:lumOff val="95000"/>
                  </a:schemeClr>
                </a:gs>
                <a:gs pos="81000">
                  <a:srgbClr val="5FD3B3">
                    <a:lumMod val="52000"/>
                    <a:lumOff val="48000"/>
                  </a:srgbClr>
                </a:gs>
              </a:gsLst>
              <a:lin ang="5400000" scaled="1"/>
            </a:gradFill>
            <a:headEnd type="oval" w="med" len="med"/>
            <a:tailEnd type="oval" w="med" len="med"/>
          </a:ln>
          <a:effectLst>
            <a:outerShdw blurRad="127000" dist="38100" algn="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421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505DF-8E06-4F05-9F3E-A67576DF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073"/>
            <a:ext cx="12039600" cy="853274"/>
          </a:xfrm>
        </p:spPr>
        <p:txBody>
          <a:bodyPr/>
          <a:lstStyle/>
          <a:p>
            <a:r>
              <a:rPr lang="ru-RU" dirty="0"/>
              <a:t>Способы крепления плоттера на рабочей области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D632E3-BE0B-436E-9245-6FCD34560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0" t="11706" r="12484" b="9961"/>
          <a:stretch/>
        </p:blipFill>
        <p:spPr>
          <a:xfrm>
            <a:off x="523488" y="2496826"/>
            <a:ext cx="3145473" cy="3936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C2A70-FE88-4350-ADE8-9EC6DF04DEC8}"/>
              </a:ext>
            </a:extLst>
          </p:cNvPr>
          <p:cNvSpPr txBox="1"/>
          <p:nvPr/>
        </p:nvSpPr>
        <p:spPr>
          <a:xfrm>
            <a:off x="0" y="1647921"/>
            <a:ext cx="410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Bahnschrift Light" panose="020B0502040204020203" pitchFamily="34" charset="0"/>
              </a:rPr>
              <a:t>Опора на маркерную доску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E6A01CA-8F16-4B59-840C-61AE73427E12}"/>
              </a:ext>
            </a:extLst>
          </p:cNvPr>
          <p:cNvCxnSpPr>
            <a:cxnSpLocks/>
          </p:cNvCxnSpPr>
          <p:nvPr/>
        </p:nvCxnSpPr>
        <p:spPr>
          <a:xfrm flipV="1">
            <a:off x="2563161" y="5282272"/>
            <a:ext cx="318053" cy="10723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0C0EA72-4E40-48C0-85BB-F4243E8E6620}"/>
              </a:ext>
            </a:extLst>
          </p:cNvPr>
          <p:cNvSpPr/>
          <p:nvPr/>
        </p:nvSpPr>
        <p:spPr>
          <a:xfrm>
            <a:off x="0" y="6396335"/>
            <a:ext cx="4103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Место для петли троса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3151433-D25E-4298-879D-1CB58F796831}"/>
              </a:ext>
            </a:extLst>
          </p:cNvPr>
          <p:cNvCxnSpPr>
            <a:cxnSpLocks/>
          </p:cNvCxnSpPr>
          <p:nvPr/>
        </p:nvCxnSpPr>
        <p:spPr>
          <a:xfrm>
            <a:off x="329699" y="2208057"/>
            <a:ext cx="431167" cy="36142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358B6CD-5E7F-4932-A986-AD08D5237E06}"/>
              </a:ext>
            </a:extLst>
          </p:cNvPr>
          <p:cNvCxnSpPr>
            <a:cxnSpLocks/>
          </p:cNvCxnSpPr>
          <p:nvPr/>
        </p:nvCxnSpPr>
        <p:spPr>
          <a:xfrm>
            <a:off x="329699" y="2208057"/>
            <a:ext cx="2233462" cy="4900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7FC20D-CD41-4036-8F8F-103A73C96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65" y="2128637"/>
            <a:ext cx="4835410" cy="340735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9F1E388-14EF-4473-B167-904DE19065B3}"/>
              </a:ext>
            </a:extLst>
          </p:cNvPr>
          <p:cNvSpPr/>
          <p:nvPr/>
        </p:nvSpPr>
        <p:spPr>
          <a:xfrm>
            <a:off x="9132379" y="982415"/>
            <a:ext cx="2907221" cy="853274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0" algn="ctr"/>
            <a:r>
              <a:rPr lang="ru-RU" sz="3200" dirty="0">
                <a:solidFill>
                  <a:prstClr val="white"/>
                </a:solidFill>
              </a:rPr>
              <a:t>Канцелярский зажим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A4A2CCA-4D77-4B99-ACAA-50DA026EDAFA}"/>
              </a:ext>
            </a:extLst>
          </p:cNvPr>
          <p:cNvSpPr/>
          <p:nvPr/>
        </p:nvSpPr>
        <p:spPr>
          <a:xfrm>
            <a:off x="4643957" y="1061837"/>
            <a:ext cx="2904085" cy="853273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algn="ctr"/>
            <a:r>
              <a:rPr lang="ru-RU" sz="3200" dirty="0">
                <a:solidFill>
                  <a:schemeClr val="bg1"/>
                </a:solidFill>
              </a:rPr>
              <a:t>Вакуумный захват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367A0E-2E7B-47C4-BFDB-618B3C3F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91" y="2287108"/>
            <a:ext cx="4561375" cy="32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1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888F2-0FC2-47D3-8B08-84744A22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1277"/>
          </a:xfrm>
        </p:spPr>
        <p:txBody>
          <a:bodyPr/>
          <a:lstStyle/>
          <a:p>
            <a:r>
              <a:rPr lang="ru-RU" dirty="0"/>
              <a:t>Печатная плата</a:t>
            </a:r>
          </a:p>
        </p:txBody>
      </p:sp>
      <p:pic>
        <p:nvPicPr>
          <p:cNvPr id="1030" name="Picture 6" descr="C:\Users\User\AppData\Local\Microsoft\Windows\INetCache\IE\RHLJG4NX\-5258117101313450581_121[1].jpg">
            <a:extLst>
              <a:ext uri="{FF2B5EF4-FFF2-40B4-BE49-F238E27FC236}">
                <a16:creationId xmlns:a16="http://schemas.microsoft.com/office/drawing/2014/main" id="{498BB75E-3871-49B1-A05C-B0D6272A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36" y="945936"/>
            <a:ext cx="8774581" cy="589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07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AppData\Local\Microsoft\Windows\INetCache\IE\G2Q7R46Z\-5265221827624561309_121[1].jpg">
            <a:extLst>
              <a:ext uri="{FF2B5EF4-FFF2-40B4-BE49-F238E27FC236}">
                <a16:creationId xmlns:a16="http://schemas.microsoft.com/office/drawing/2014/main" id="{89FE5101-5053-42BA-A498-E6522B252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24981" r="20334" b="15274"/>
          <a:stretch/>
        </p:blipFill>
        <p:spPr bwMode="auto">
          <a:xfrm rot="16200000">
            <a:off x="7590299" y="-278803"/>
            <a:ext cx="4322899" cy="488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User\AppData\Local\Microsoft\Windows\INetCache\IE\RHLJG4NX\-5265221827624561386_121[1].jpg">
            <a:extLst>
              <a:ext uri="{FF2B5EF4-FFF2-40B4-BE49-F238E27FC236}">
                <a16:creationId xmlns:a16="http://schemas.microsoft.com/office/drawing/2014/main" id="{DD409703-693C-42C5-A2C0-C62EE6ACE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42" y="-1"/>
            <a:ext cx="7333036" cy="41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95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AppData\Local\Microsoft\Windows\INetCache\IE\G2Q7R46Z\-5265221827624561395_121[1].jpg">
            <a:extLst>
              <a:ext uri="{FF2B5EF4-FFF2-40B4-BE49-F238E27FC236}">
                <a16:creationId xmlns:a16="http://schemas.microsoft.com/office/drawing/2014/main" id="{E94F2351-02FF-4CBD-BAFB-49C22488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"/>
            <a:ext cx="7031973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AppData\Local\Microsoft\Windows\INetCache\IE\VN261AEV\-5246871012916716944_121[1].jpg">
            <a:extLst>
              <a:ext uri="{FF2B5EF4-FFF2-40B4-BE49-F238E27FC236}">
                <a16:creationId xmlns:a16="http://schemas.microsoft.com/office/drawing/2014/main" id="{982CF230-65F0-4AD0-9179-F752D6E47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4724" r="28124" b="13610"/>
          <a:stretch/>
        </p:blipFill>
        <p:spPr bwMode="auto">
          <a:xfrm>
            <a:off x="6862601" y="0"/>
            <a:ext cx="5329399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70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EC071-768B-4C1D-B889-EBE47DAF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изделия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38870F-9454-41B6-ABB3-64D69885F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Длина троса - 2м</a:t>
            </a:r>
          </a:p>
          <a:p>
            <a:r>
              <a:rPr lang="ru-RU" dirty="0"/>
              <a:t>Скорость печати – 80 мм / с</a:t>
            </a:r>
          </a:p>
          <a:p>
            <a:r>
              <a:rPr lang="ru-RU" dirty="0"/>
              <a:t>Кол-во цветов – от 1 до 4</a:t>
            </a:r>
          </a:p>
          <a:p>
            <a:r>
              <a:rPr lang="ru-RU" dirty="0"/>
              <a:t>Диаметры маркеров – от 18 до 24 (мм)</a:t>
            </a:r>
          </a:p>
          <a:p>
            <a:r>
              <a:rPr lang="ru-RU" dirty="0"/>
              <a:t>Время автономной работы –?</a:t>
            </a:r>
          </a:p>
          <a:p>
            <a:r>
              <a:rPr lang="ru-RU" dirty="0"/>
              <a:t>Время зарядки – 40 мин</a:t>
            </a:r>
          </a:p>
          <a:p>
            <a:r>
              <a:rPr lang="ru-RU" dirty="0"/>
              <a:t>Масса устройства 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699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31F5AE0-C4FE-4DA3-B0CF-5B71506B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развития проекта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FDF851D-6718-4D1B-B83E-8278352A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Использовать баллончик с краской для печати</a:t>
            </a:r>
          </a:p>
          <a:p>
            <a:r>
              <a:rPr lang="ru-RU" dirty="0"/>
              <a:t>Интегрировать в </a:t>
            </a:r>
            <a:r>
              <a:rPr lang="en-US" dirty="0"/>
              <a:t>WEB-</a:t>
            </a:r>
            <a:r>
              <a:rPr lang="ru-RU" dirty="0"/>
              <a:t>интерфейс подготовку к печати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sz="9500" dirty="0"/>
              <a:t>._.</a:t>
            </a:r>
          </a:p>
        </p:txBody>
      </p:sp>
    </p:spTree>
    <p:extLst>
      <p:ext uri="{BB962C8B-B14F-4D97-AF65-F5344CB8AC3E}">
        <p14:creationId xmlns:p14="http://schemas.microsoft.com/office/powerpoint/2010/main" val="114851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46813-3B38-4E29-B0CC-5783F8BC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800" dirty="0"/>
              <a:t>Выводы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DA52CA0-9155-47B9-BC55-E81854A26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34" y="987425"/>
            <a:ext cx="4503507" cy="4873625"/>
          </a:xfr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23078999-2FAD-4630-9AAA-19158DC92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93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C5FA62-C195-48CA-A4B0-F020DB001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-906541"/>
            <a:ext cx="7315200" cy="79163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D3D8B-04DF-41DD-B299-D86FCBE8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3589"/>
            <a:ext cx="5568950" cy="1500188"/>
          </a:xfrm>
        </p:spPr>
        <p:txBody>
          <a:bodyPr>
            <a:normAutofit fontScale="90000"/>
          </a:bodyPr>
          <a:lstStyle/>
          <a:p>
            <a:r>
              <a:rPr lang="ru-RU" dirty="0"/>
              <a:t>Вертикальный тросовый плоттер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351ABD-3F9C-4B3C-9846-9D6C29780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450" y="4594224"/>
            <a:ext cx="5568950" cy="1658937"/>
          </a:xfrm>
        </p:spPr>
        <p:txBody>
          <a:bodyPr/>
          <a:lstStyle/>
          <a:p>
            <a:r>
              <a:rPr lang="ru-RU" dirty="0"/>
              <a:t>Автор проекта: Наумов Максим Геннадьевич, ученик 11 класса</a:t>
            </a:r>
          </a:p>
          <a:p>
            <a:r>
              <a:rPr lang="ru-RU" dirty="0"/>
              <a:t>Руководитель Сергеев Константин Юрьевич, учитель робототехники</a:t>
            </a:r>
          </a:p>
        </p:txBody>
      </p:sp>
    </p:spTree>
    <p:extLst>
      <p:ext uri="{BB962C8B-B14F-4D97-AF65-F5344CB8AC3E}">
        <p14:creationId xmlns:p14="http://schemas.microsoft.com/office/powerpoint/2010/main" val="99220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mebelinistyle.ru/wp-content/uploads/rospis-sten-282.jpg">
            <a:extLst>
              <a:ext uri="{FF2B5EF4-FFF2-40B4-BE49-F238E27FC236}">
                <a16:creationId xmlns:a16="http://schemas.microsoft.com/office/drawing/2014/main" id="{0C71E3C7-F220-4327-BEAF-B7FA76E9A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8" r="1143" b="-136"/>
          <a:stretch/>
        </p:blipFill>
        <p:spPr bwMode="auto">
          <a:xfrm>
            <a:off x="-2" y="1417320"/>
            <a:ext cx="2944526" cy="54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E358-5728-47B4-A088-538AF2AA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0000"/>
          </a:xfrm>
          <a:solidFill>
            <a:srgbClr val="35D3A7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Примеры оформления вертикальных поверхностей</a:t>
            </a:r>
          </a:p>
        </p:txBody>
      </p:sp>
      <p:pic>
        <p:nvPicPr>
          <p:cNvPr id="5" name="Picture 4" descr="https://architizer-prod.imgix.net/mediadata/projects/422010/830be354.jpg">
            <a:extLst>
              <a:ext uri="{FF2B5EF4-FFF2-40B4-BE49-F238E27FC236}">
                <a16:creationId xmlns:a16="http://schemas.microsoft.com/office/drawing/2014/main" id="{39B3D490-8A27-4EBE-AACA-7A69740E3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t="2774" r="31091" b="2776"/>
          <a:stretch/>
        </p:blipFill>
        <p:spPr bwMode="auto">
          <a:xfrm>
            <a:off x="9040527" y="1424941"/>
            <a:ext cx="3151473" cy="5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DA1ED7-2A5F-4A26-B531-DAEDCA5A9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56" t="14594" r="19878" b="8629"/>
          <a:stretch/>
        </p:blipFill>
        <p:spPr>
          <a:xfrm>
            <a:off x="2944527" y="1417320"/>
            <a:ext cx="6095998" cy="547295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80BE4D-15DA-4389-8E50-B4ADF6CA7495}"/>
              </a:ext>
            </a:extLst>
          </p:cNvPr>
          <p:cNvSpPr/>
          <p:nvPr/>
        </p:nvSpPr>
        <p:spPr>
          <a:xfrm>
            <a:off x="2944522" y="6412229"/>
            <a:ext cx="6095999" cy="4780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2800" dirty="0">
                <a:solidFill>
                  <a:sysClr val="windowText" lastClr="000000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Стена холла в школе 548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F1DA83-F584-40A2-B2BD-85BD870CBD84}"/>
              </a:ext>
            </a:extLst>
          </p:cNvPr>
          <p:cNvSpPr/>
          <p:nvPr/>
        </p:nvSpPr>
        <p:spPr>
          <a:xfrm>
            <a:off x="1" y="896561"/>
            <a:ext cx="2944514" cy="520759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3200" dirty="0">
                <a:solidFill>
                  <a:schemeClr val="bg1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Бетон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4FECA89-2497-41EC-B92F-6E95C2D0ADD5}"/>
              </a:ext>
            </a:extLst>
          </p:cNvPr>
          <p:cNvSpPr/>
          <p:nvPr/>
        </p:nvSpPr>
        <p:spPr>
          <a:xfrm>
            <a:off x="9040528" y="896562"/>
            <a:ext cx="3151474" cy="528380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cs typeface="Arial" panose="020B0604020202020204" pitchFamily="34" charset="0"/>
              </a:rPr>
              <a:t>Стекло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2E2957-320B-4E8C-B98E-91EAD8696584}"/>
              </a:ext>
            </a:extLst>
          </p:cNvPr>
          <p:cNvSpPr/>
          <p:nvPr/>
        </p:nvSpPr>
        <p:spPr>
          <a:xfrm>
            <a:off x="2944522" y="896561"/>
            <a:ext cx="6095999" cy="528380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3200" dirty="0">
                <a:latin typeface="Bahnschrift Light" panose="020B0502040204020203" pitchFamily="34" charset="0"/>
                <a:cs typeface="Arial" panose="020B0604020202020204" pitchFamily="34" charset="0"/>
              </a:rPr>
              <a:t>Маркерное покрытие</a:t>
            </a:r>
          </a:p>
        </p:txBody>
      </p:sp>
    </p:spTree>
    <p:extLst>
      <p:ext uri="{BB962C8B-B14F-4D97-AF65-F5344CB8AC3E}">
        <p14:creationId xmlns:p14="http://schemas.microsoft.com/office/powerpoint/2010/main" val="988126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oftecomarket.ru/wp-content/uploads/d/0/d/d0d9f04901d8ed5f7aa417dc03ce1a8d.jpeg">
            <a:extLst>
              <a:ext uri="{FF2B5EF4-FFF2-40B4-BE49-F238E27FC236}">
                <a16:creationId xmlns:a16="http://schemas.microsoft.com/office/drawing/2014/main" id="{1396FDA2-7092-43B2-906A-31A598345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t="-249" r="15265" b="249"/>
          <a:stretch/>
        </p:blipFill>
        <p:spPr bwMode="auto">
          <a:xfrm>
            <a:off x="4219575" y="1335818"/>
            <a:ext cx="4057646" cy="317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4" y="0"/>
            <a:ext cx="12191999" cy="900000"/>
          </a:xfrm>
          <a:solidFill>
            <a:srgbClr val="35D3A7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Существующие решения</a:t>
            </a:r>
          </a:p>
        </p:txBody>
      </p:sp>
      <p:pic>
        <p:nvPicPr>
          <p:cNvPr id="10" name="Picture 2" descr="https://i1.wp.com/www.makelangelo.com/wp-content/uploads/2015/05/hello.jpg">
            <a:extLst>
              <a:ext uri="{FF2B5EF4-FFF2-40B4-BE49-F238E27FC236}">
                <a16:creationId xmlns:a16="http://schemas.microsoft.com/office/drawing/2014/main" id="{987AFC31-BFEE-4463-84CC-98CFA8321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6" t="-481" r="1585" b="817"/>
          <a:stretch/>
        </p:blipFill>
        <p:spPr bwMode="auto">
          <a:xfrm>
            <a:off x="8124815" y="1335809"/>
            <a:ext cx="4057645" cy="31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CF31CDC-0C2B-4812-BCC5-DD619DB7C9C6}"/>
              </a:ext>
            </a:extLst>
          </p:cNvPr>
          <p:cNvSpPr/>
          <p:nvPr/>
        </p:nvSpPr>
        <p:spPr>
          <a:xfrm>
            <a:off x="4219567" y="892947"/>
            <a:ext cx="3905253" cy="455169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 проектором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1F941F6-FC1B-4AB2-B6C4-A3381CC945CC}"/>
              </a:ext>
            </a:extLst>
          </p:cNvPr>
          <p:cNvSpPr/>
          <p:nvPr/>
        </p:nvSpPr>
        <p:spPr>
          <a:xfrm>
            <a:off x="8124820" y="892950"/>
            <a:ext cx="4067179" cy="455166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Специальные устройства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3649C5A-AD38-424B-A15C-C95F666677F8}"/>
              </a:ext>
            </a:extLst>
          </p:cNvPr>
          <p:cNvSpPr/>
          <p:nvPr/>
        </p:nvSpPr>
        <p:spPr>
          <a:xfrm>
            <a:off x="-9" y="892949"/>
            <a:ext cx="4219576" cy="455167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Вручную</a:t>
            </a:r>
          </a:p>
        </p:txBody>
      </p:sp>
      <p:pic>
        <p:nvPicPr>
          <p:cNvPr id="18" name="Объект 4">
            <a:extLst>
              <a:ext uri="{FF2B5EF4-FFF2-40B4-BE49-F238E27FC236}">
                <a16:creationId xmlns:a16="http://schemas.microsoft.com/office/drawing/2014/main" id="{DD9ADA3E-AE62-4E2C-B2AF-4A2FDB534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35" r="16765"/>
          <a:stretch/>
        </p:blipFill>
        <p:spPr>
          <a:xfrm>
            <a:off x="0" y="1338316"/>
            <a:ext cx="4219575" cy="3175023"/>
          </a:xfr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DA74448-D1BD-4087-A9D5-4BCA65D6DABB}"/>
              </a:ext>
            </a:extLst>
          </p:cNvPr>
          <p:cNvSpPr/>
          <p:nvPr/>
        </p:nvSpPr>
        <p:spPr>
          <a:xfrm>
            <a:off x="4210011" y="4508335"/>
            <a:ext cx="3905255" cy="2373231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Преимущества: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Проработка деталей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 требуются художественные навыки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Недостатки: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Небольшая область проецирования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174CCB5-6CB5-4478-A611-BB289F748AE8}"/>
              </a:ext>
            </a:extLst>
          </p:cNvPr>
          <p:cNvSpPr/>
          <p:nvPr/>
        </p:nvSpPr>
        <p:spPr>
          <a:xfrm>
            <a:off x="8115266" y="4508336"/>
            <a:ext cx="4076743" cy="2373231"/>
          </a:xfrm>
          <a:prstGeom prst="rect">
            <a:avLst/>
          </a:prstGeom>
          <a:solidFill>
            <a:srgbClr val="077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Преимущества: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Автономность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Точность и надёжность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Быстрее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Недостатки: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Ограниченные возможности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D2B336C-EE14-4F85-8AD4-90F835E3B8D4}"/>
              </a:ext>
            </a:extLst>
          </p:cNvPr>
          <p:cNvSpPr/>
          <p:nvPr/>
        </p:nvSpPr>
        <p:spPr>
          <a:xfrm>
            <a:off x="0" y="4513339"/>
            <a:ext cx="4219575" cy="2368227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Преимущества:</a:t>
            </a:r>
          </a:p>
          <a:p>
            <a:pPr marL="46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Детализация рисунка</a:t>
            </a:r>
          </a:p>
          <a:p>
            <a:pPr marL="180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Недостатки:</a:t>
            </a:r>
          </a:p>
          <a:p>
            <a:pPr marL="46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Необходимы художественные навыки</a:t>
            </a:r>
          </a:p>
          <a:p>
            <a:pPr marL="46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Большие затраты времени и усилий</a:t>
            </a:r>
          </a:p>
          <a:p>
            <a:pPr marL="46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Могут возникать ошибки</a:t>
            </a:r>
          </a:p>
          <a:p>
            <a:pPr marL="46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Наличие спец. снаряжения</a:t>
            </a:r>
          </a:p>
        </p:txBody>
      </p:sp>
    </p:spTree>
    <p:extLst>
      <p:ext uri="{BB962C8B-B14F-4D97-AF65-F5344CB8AC3E}">
        <p14:creationId xmlns:p14="http://schemas.microsoft.com/office/powerpoint/2010/main" val="7727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7EDE0-A56C-4C69-8A7E-4C7236AD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87399"/>
          </a:xfrm>
          <a:solidFill>
            <a:srgbClr val="35D3A7"/>
          </a:solidFill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Bahnschrift" panose="020B0502040204020203" pitchFamily="34" charset="0"/>
              </a:rPr>
              <a:t>Аналоги</a:t>
            </a:r>
          </a:p>
        </p:txBody>
      </p:sp>
      <p:pic>
        <p:nvPicPr>
          <p:cNvPr id="1026" name="Picture 2" descr="https://chipgifts.ru/image/cache/Scribit/-%D1%85%D1%83%D0%B4%D0%BE%D0%B6%D0%BD%D0%B8%D0%BA-scribit_2-1000x10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1153" r="1077" b="15953"/>
          <a:stretch/>
        </p:blipFill>
        <p:spPr bwMode="auto">
          <a:xfrm flipH="1">
            <a:off x="6120000" y="1417070"/>
            <a:ext cx="6072000" cy="54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20000" y="770739"/>
            <a:ext cx="6072000" cy="646331"/>
          </a:xfrm>
          <a:prstGeom prst="rect">
            <a:avLst/>
          </a:prstGeom>
          <a:solidFill>
            <a:srgbClr val="473E5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ahnschrift" panose="020B0502040204020203" pitchFamily="34" charset="0"/>
              </a:rPr>
              <a:t>Scribit</a:t>
            </a:r>
            <a:endParaRPr lang="ru-RU" sz="3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770740"/>
            <a:ext cx="612000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Bahnschrift" panose="020B0502040204020203" pitchFamily="34" charset="0"/>
              </a:rPr>
              <a:t>Makelangelo</a:t>
            </a:r>
            <a:endParaRPr lang="ru-RU" sz="3600" dirty="0">
              <a:latin typeface="Bahnschrift" panose="020B0502040204020203" pitchFamily="34" charset="0"/>
            </a:endParaRPr>
          </a:p>
        </p:txBody>
      </p:sp>
      <p:pic>
        <p:nvPicPr>
          <p:cNvPr id="8" name="Picture 2" descr="https://i1.wp.com/www.makelangelo.com/wp-content/uploads/2015/05/hell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435" r="11898" b="682"/>
          <a:stretch/>
        </p:blipFill>
        <p:spPr bwMode="auto">
          <a:xfrm>
            <a:off x="0" y="1417070"/>
            <a:ext cx="6120000" cy="54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75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3F1349-E54C-4967-9491-66B153DE0961}"/>
              </a:ext>
            </a:extLst>
          </p:cNvPr>
          <p:cNvSpPr/>
          <p:nvPr/>
        </p:nvSpPr>
        <p:spPr>
          <a:xfrm>
            <a:off x="5308868" y="3602105"/>
            <a:ext cx="6883131" cy="3277418"/>
          </a:xfrm>
          <a:prstGeom prst="rect">
            <a:avLst/>
          </a:prstGeom>
          <a:solidFill>
            <a:srgbClr val="22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0" y="-1"/>
            <a:ext cx="5308868" cy="90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latin typeface="Bahnschrift" panose="020B0502040204020203" pitchFamily="34" charset="0"/>
              </a:rPr>
              <a:t>Makelangelo</a:t>
            </a:r>
            <a:endParaRPr lang="ru-RU" sz="4800" dirty="0">
              <a:latin typeface="Bahnschrift" panose="020B050204020402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08865" y="3886495"/>
            <a:ext cx="68831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Рабочая область до (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4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x 2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.0) 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Цена 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490.00 CAD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(32 500,57₽)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Скорость печати 23 мм/с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Инструмент: капиллярная ручка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Работает от сети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Сложно масштабировать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Стационарная конструкция</a:t>
            </a:r>
          </a:p>
        </p:txBody>
      </p:sp>
      <p:pic>
        <p:nvPicPr>
          <p:cNvPr id="3076" name="Picture 4" descr="https://i0.wp.com/www.makelangelo.com/wp-content/uploads/2016/12/MakelangeloFiv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6" b="47281"/>
          <a:stretch/>
        </p:blipFill>
        <p:spPr bwMode="auto">
          <a:xfrm>
            <a:off x="5308866" y="0"/>
            <a:ext cx="6883133" cy="360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t="4909" b="7323"/>
          <a:stretch/>
        </p:blipFill>
        <p:spPr>
          <a:xfrm>
            <a:off x="0" y="899999"/>
            <a:ext cx="5308866" cy="59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-38227"/>
            <a:ext cx="4891314" cy="900000"/>
          </a:xfrm>
          <a:prstGeom prst="rect">
            <a:avLst/>
          </a:prstGeom>
          <a:solidFill>
            <a:srgbClr val="5FD3B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ahnschrift" panose="020B0502040204020203" pitchFamily="34" charset="0"/>
              </a:rPr>
              <a:t>Scribit</a:t>
            </a:r>
            <a:endParaRPr lang="ru-RU" sz="4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098" name="Picture 2" descr="https://cdn.pepephone.com/embed/9b538f2b7fb7459262b5d5a1c01ee1619096426/Unidad-de-dibujo-de-Scribit..png?imagick=1&amp;size=10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18" r="11429"/>
          <a:stretch/>
        </p:blipFill>
        <p:spPr bwMode="auto">
          <a:xfrm>
            <a:off x="4891314" y="-1"/>
            <a:ext cx="730068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6899AC-1239-40AD-886C-C837BDD87B0E}"/>
              </a:ext>
            </a:extLst>
          </p:cNvPr>
          <p:cNvSpPr/>
          <p:nvPr/>
        </p:nvSpPr>
        <p:spPr>
          <a:xfrm>
            <a:off x="0" y="861774"/>
            <a:ext cx="4891314" cy="5996226"/>
          </a:xfrm>
          <a:prstGeom prst="rect">
            <a:avLst/>
          </a:prstGeom>
          <a:solidFill>
            <a:srgbClr val="02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18052" y="1723548"/>
            <a:ext cx="45732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Работает от сети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Пишет маркерами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Scribit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(13000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₽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за набор)</a:t>
            </a:r>
            <a:b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</a:br>
            <a:endParaRPr lang="ru-RU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Область печати до (2х2)м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Производство зарубежной компанией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Цена 89990₽</a:t>
            </a:r>
            <a:endParaRPr lang="en-US" sz="24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09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1E3933-AF06-49F5-9342-1EB406B8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74454F-0A09-4B56-A80B-CCE31A3EF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Ручное рисование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C4955E-B04D-484B-9106-B0C6BD6B3C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Ручное рисование на вертикальных поверхностях требует художественных навыков, больших затрат времени и усилий Сложность работы ведет к возможным ошибкам и неточностям в рисунке</a:t>
            </a:r>
            <a:endParaRPr lang="en-US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69139F-4256-4BA8-A5C9-AE7A8535C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Спец. устройства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D3C55-3CFD-44EB-BE59-0366C6349A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>
                <a:latin typeface="Bahnschrift Light" panose="020B0502040204020203" pitchFamily="34" charset="0"/>
              </a:rPr>
              <a:t>Существующие аналоги спец. Устройств эффективны  только в своей узкой специализации (т.к. ограничен размер поверхности, ограничено количество цветов, используются только оригинальные комплектующие), а также Ограничены возможности для создания сложных и детализированных изображений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54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0B63DDC-B69A-49D4-B6D5-1B28F97C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C7B5513C-5C94-4DCD-BB4A-9D53A809B9C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750A1E7-8EFF-4450-B121-F7AC81979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ru-RU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Разработать устройство</a:t>
            </a:r>
            <a:r>
              <a:rPr lang="en-US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,</a:t>
            </a:r>
            <a:r>
              <a:rPr lang="ru-RU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 </a:t>
            </a:r>
            <a:br>
              <a:rPr lang="ru-RU" sz="2400" dirty="0">
                <a:solidFill>
                  <a:prstClr val="black"/>
                </a:solidFill>
                <a:latin typeface="Bahnschrift Light" panose="020B0502040204020203" pitchFamily="34" charset="0"/>
              </a:rPr>
            </a:br>
            <a:r>
              <a:rPr lang="ru-RU" sz="2400" dirty="0">
                <a:solidFill>
                  <a:prstClr val="black"/>
                </a:solidFill>
                <a:latin typeface="Bahnschrift Light" panose="020B0502040204020203" pitchFamily="34" charset="0"/>
              </a:rPr>
              <a:t>способное автоматически рисовать на больших вертикальный поверхностях</a:t>
            </a: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455405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658</Words>
  <Application>Microsoft Office PowerPoint</Application>
  <PresentationFormat>Широкоэкранный</PresentationFormat>
  <Paragraphs>142</Paragraphs>
  <Slides>27</Slides>
  <Notes>8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9" baseType="lpstr">
      <vt:lpstr>Arial</vt:lpstr>
      <vt:lpstr>Arial Rounded MT Bold</vt:lpstr>
      <vt:lpstr>Bahnschrift</vt:lpstr>
      <vt:lpstr>Bahnschrift Condensed</vt:lpstr>
      <vt:lpstr>Bahnschrift Light</vt:lpstr>
      <vt:lpstr>Bahnschrift SemiBold</vt:lpstr>
      <vt:lpstr>Bahnschrift SemiBold SemiConden</vt:lpstr>
      <vt:lpstr>Calibri</vt:lpstr>
      <vt:lpstr>Calibri Light</vt:lpstr>
      <vt:lpstr>Consolas</vt:lpstr>
      <vt:lpstr>Тема Office</vt:lpstr>
      <vt:lpstr>1_Тема Office</vt:lpstr>
      <vt:lpstr>Вертикальный тросовый плоттер</vt:lpstr>
      <vt:lpstr>Презентация PowerPoint</vt:lpstr>
      <vt:lpstr>Примеры оформления вертикальных поверхностей</vt:lpstr>
      <vt:lpstr>Существующие решения</vt:lpstr>
      <vt:lpstr>Аналоги</vt:lpstr>
      <vt:lpstr>Презентация PowerPoint</vt:lpstr>
      <vt:lpstr>Презентация PowerPoint</vt:lpstr>
      <vt:lpstr>Проблема</vt:lpstr>
      <vt:lpstr>Цель</vt:lpstr>
      <vt:lpstr>Задачи</vt:lpstr>
      <vt:lpstr>Презентация PowerPoint</vt:lpstr>
      <vt:lpstr>Структурная схема</vt:lpstr>
      <vt:lpstr>Принцип работы</vt:lpstr>
      <vt:lpstr>прототип</vt:lpstr>
      <vt:lpstr>Plotter Studio</vt:lpstr>
      <vt:lpstr>Выходной файл и инструкции</vt:lpstr>
      <vt:lpstr>Презентация PowerPoint</vt:lpstr>
      <vt:lpstr>Модель устройства</vt:lpstr>
      <vt:lpstr>Механизм печати маркерами с 2 цветами</vt:lpstr>
      <vt:lpstr>Способы крепления плоттера на рабочей области</vt:lpstr>
      <vt:lpstr>Печатная плата</vt:lpstr>
      <vt:lpstr>Презентация PowerPoint</vt:lpstr>
      <vt:lpstr>Презентация PowerPoint</vt:lpstr>
      <vt:lpstr>Характеристики изделия</vt:lpstr>
      <vt:lpstr>Перспективы развития проекта</vt:lpstr>
      <vt:lpstr>Выводы</vt:lpstr>
      <vt:lpstr>Вертикальный тросовый плоттер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Вертикальный тросовый плоттер</dc:title>
  <dc:creator>Пользователь</dc:creator>
  <cp:lastModifiedBy>Пользователь</cp:lastModifiedBy>
  <cp:revision>22</cp:revision>
  <dcterms:created xsi:type="dcterms:W3CDTF">2024-11-13T20:41:32Z</dcterms:created>
  <dcterms:modified xsi:type="dcterms:W3CDTF">2024-11-15T14:55:23Z</dcterms:modified>
</cp:coreProperties>
</file>